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60" r:id="rId3"/>
    <p:sldId id="258" r:id="rId4"/>
    <p:sldId id="257" r:id="rId5"/>
    <p:sldId id="269" r:id="rId6"/>
    <p:sldId id="273" r:id="rId7"/>
    <p:sldId id="262" r:id="rId8"/>
    <p:sldId id="264" r:id="rId9"/>
    <p:sldId id="267" r:id="rId10"/>
    <p:sldId id="266" r:id="rId11"/>
    <p:sldId id="270" r:id="rId12"/>
    <p:sldId id="272" r:id="rId13"/>
    <p:sldId id="268" r:id="rId14"/>
    <p:sldId id="271" r:id="rId15"/>
    <p:sldId id="276" r:id="rId16"/>
    <p:sldId id="275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D2B3104D-B779-4EA3-AA1C-5E0070C132BB}">
          <p14:sldIdLst>
            <p14:sldId id="256"/>
            <p14:sldId id="260"/>
            <p14:sldId id="258"/>
            <p14:sldId id="257"/>
            <p14:sldId id="269"/>
            <p14:sldId id="262"/>
            <p14:sldId id="264"/>
            <p14:sldId id="267"/>
            <p14:sldId id="266"/>
            <p14:sldId id="270"/>
            <p14:sldId id="272"/>
            <p14:sldId id="268"/>
            <p14:sldId id="27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BD92DE"/>
    <a:srgbClr val="D65ABE"/>
    <a:srgbClr val="F6BE98"/>
    <a:srgbClr val="EBAFE0"/>
    <a:srgbClr val="FF0066"/>
    <a:srgbClr val="FFFF00"/>
    <a:srgbClr val="0000FF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7" autoAdjust="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A7200-DDFF-4999-96DD-81E8C89A4564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D8BC1-B5AF-430E-B875-FDEF485533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0917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642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135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3363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469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600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217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187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061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0742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2048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0398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4709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43.emf"/><Relationship Id="rId7" Type="http://schemas.openxmlformats.org/officeDocument/2006/relationships/image" Target="../media/image47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image" Target="../media/image49.emf"/><Relationship Id="rId7" Type="http://schemas.openxmlformats.org/officeDocument/2006/relationships/image" Target="../media/image5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10" Type="http://schemas.openxmlformats.org/officeDocument/2006/relationships/image" Target="../media/image56.emf"/><Relationship Id="rId4" Type="http://schemas.openxmlformats.org/officeDocument/2006/relationships/image" Target="../media/image50.emf"/><Relationship Id="rId9" Type="http://schemas.openxmlformats.org/officeDocument/2006/relationships/image" Target="../media/image55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2.emf"/><Relationship Id="rId3" Type="http://schemas.openxmlformats.org/officeDocument/2006/relationships/image" Target="../media/image13.emf"/><Relationship Id="rId7" Type="http://schemas.openxmlformats.org/officeDocument/2006/relationships/image" Target="../media/image8.emf"/><Relationship Id="rId12" Type="http://schemas.openxmlformats.org/officeDocument/2006/relationships/image" Target="../media/image21.emf"/><Relationship Id="rId17" Type="http://schemas.openxmlformats.org/officeDocument/2006/relationships/image" Target="../media/image26.emf"/><Relationship Id="rId2" Type="http://schemas.openxmlformats.org/officeDocument/2006/relationships/image" Target="../media/image2.emf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11" Type="http://schemas.openxmlformats.org/officeDocument/2006/relationships/image" Target="../media/image20.emf"/><Relationship Id="rId5" Type="http://schemas.openxmlformats.org/officeDocument/2006/relationships/image" Target="../media/image15.emf"/><Relationship Id="rId15" Type="http://schemas.openxmlformats.org/officeDocument/2006/relationships/image" Target="../media/image24.emf"/><Relationship Id="rId10" Type="http://schemas.openxmlformats.org/officeDocument/2006/relationships/image" Target="../media/image19.emf"/><Relationship Id="rId4" Type="http://schemas.openxmlformats.org/officeDocument/2006/relationships/image" Target="../media/image14.png"/><Relationship Id="rId9" Type="http://schemas.openxmlformats.org/officeDocument/2006/relationships/image" Target="../media/image18.emf"/><Relationship Id="rId14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11" Type="http://schemas.openxmlformats.org/officeDocument/2006/relationships/image" Target="../media/image35.e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emf"/><Relationship Id="rId9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680"/>
            <a:ext cx="9292268" cy="6863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75417" cy="69448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188640"/>
            <a:ext cx="748883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BC0000"/>
                </a:solidFill>
                <a:latin typeface="Calibri-Bold"/>
              </a:rPr>
              <a:t>ПРОГРАММНО-МЕТОДИЧЕСКИЙ </a:t>
            </a:r>
            <a:r>
              <a:rPr lang="ru-RU" sz="2400" b="1" dirty="0" smtClean="0">
                <a:solidFill>
                  <a:srgbClr val="BC0000"/>
                </a:solidFill>
                <a:latin typeface="Calibri-Bold"/>
              </a:rPr>
              <a:t>КОМПЛЕКС</a:t>
            </a:r>
          </a:p>
          <a:p>
            <a:r>
              <a:rPr lang="ru-RU" sz="2400" b="1" dirty="0" smtClean="0">
                <a:solidFill>
                  <a:srgbClr val="BC0000"/>
                </a:solidFill>
                <a:latin typeface="Calibri-Bold"/>
              </a:rPr>
              <a:t>              </a:t>
            </a:r>
            <a:endParaRPr lang="ru-RU" sz="1200" dirty="0" smtClean="0">
              <a:solidFill>
                <a:srgbClr val="000021"/>
              </a:solidFill>
              <a:latin typeface="Wingdings-Regular"/>
            </a:endParaRP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124744"/>
            <a:ext cx="7877126" cy="32696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4941168"/>
            <a:ext cx="76043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Методическое пособие содержит конспекты игровых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занятий с вопросами, заданиями, играми по социально-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коммуникативному, познавательному, речевому, физическому</a:t>
            </a:r>
          </a:p>
          <a:p>
            <a:pPr algn="ctr"/>
            <a:r>
              <a:rPr lang="ru-RU" dirty="0">
                <a:solidFill>
                  <a:srgbClr val="FF0000"/>
                </a:solidFill>
              </a:rPr>
              <a:t>и творческому развитию детей.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764704"/>
            <a:ext cx="2879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Серия «Мозаика развития»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48264" y="4365104"/>
            <a:ext cx="1552262" cy="22946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969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54" y="-16529"/>
            <a:ext cx="9272820" cy="6943946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28650" y="365127"/>
            <a:ext cx="6823670" cy="687610"/>
          </a:xfrm>
        </p:spPr>
        <p:txBody>
          <a:bodyPr>
            <a:normAutofit/>
          </a:bodyPr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ПРОГРАММНО-МЕТОДИЧЕСКИЙ </a:t>
            </a:r>
            <a:r>
              <a:rPr lang="ru-RU" sz="2400" b="1" dirty="0" smtClean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КОМПЛЕКС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95536" y="1196752"/>
            <a:ext cx="8748464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ОБОРУДОВАНИЕ ДЛЯ СОЗДАНИЯ ПРЕДМЕТНО-ПРОСТРАНСТВЕННОЙ СРЕДЫ </a:t>
            </a: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672" y="1724306"/>
            <a:ext cx="3115603" cy="35769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52833" y="1580932"/>
            <a:ext cx="2957054" cy="33030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7904" y="3451356"/>
            <a:ext cx="2921424" cy="33928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473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78662" y="-243408"/>
            <a:ext cx="9644708" cy="721829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1500" y="116631"/>
            <a:ext cx="7096844" cy="57606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alibri" panose="020F0502020204030204"/>
              </a:rPr>
              <a:t>ПРОГРАММНО-МЕТОДИЧЕСКИЙ КОМПЛЕКС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467543" y="692696"/>
            <a:ext cx="4176149" cy="6014318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i="0" u="none" strike="noStrike" baseline="0" dirty="0" smtClean="0">
                <a:solidFill>
                  <a:schemeClr val="accent6">
                    <a:lumMod val="75000"/>
                  </a:schemeClr>
                </a:solidFill>
                <a:latin typeface="Calibri-Bold"/>
              </a:rPr>
              <a:t>Игрушки и материалы для познавательно-исследовательской деятельности</a:t>
            </a:r>
          </a:p>
          <a:p>
            <a:pPr marL="0" indent="0">
              <a:buNone/>
            </a:pP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ArialMT"/>
              </a:rPr>
              <a:t>•</a:t>
            </a:r>
            <a:r>
              <a:rPr lang="ru-RU" sz="2400" b="0" i="0" u="none" strike="noStrike" baseline="0" dirty="0" smtClean="0">
                <a:solidFill>
                  <a:srgbClr val="00003B"/>
                </a:solidFill>
                <a:latin typeface="ArialMT"/>
              </a:rPr>
              <a:t> </a:t>
            </a: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Комплект для игр с водой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Комплект логических игрушек</a:t>
            </a:r>
          </a:p>
          <a:p>
            <a:pPr marL="0" indent="0">
              <a:buNone/>
            </a:pP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Комплект объёмных геометрических фигур</a:t>
            </a:r>
          </a:p>
          <a:p>
            <a:pPr marL="0" indent="0">
              <a:buNone/>
            </a:pP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Игра «Весёлое домино» и др.</a:t>
            </a:r>
            <a:endParaRPr lang="ru-RU" sz="16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5056573" y="908145"/>
            <a:ext cx="4256937" cy="5798869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i="0" u="none" strike="noStrike" baseline="0" dirty="0" smtClean="0">
                <a:solidFill>
                  <a:schemeClr val="accent6">
                    <a:lumMod val="75000"/>
                  </a:schemeClr>
                </a:solidFill>
                <a:latin typeface="Calibri-Bold"/>
              </a:rPr>
              <a:t>Игрушки и материалы для игровой деятельности</a:t>
            </a:r>
          </a:p>
          <a:p>
            <a:pPr marL="0" indent="0">
              <a:buNone/>
            </a:pP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Комплект игровых комплексов для сюжетно-ролевых игр и др.</a:t>
            </a:r>
            <a:endParaRPr lang="ru-RU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-1860" t="24417" r="1860" b="592"/>
          <a:stretch/>
        </p:blipFill>
        <p:spPr>
          <a:xfrm>
            <a:off x="344285" y="2924944"/>
            <a:ext cx="2766333" cy="21434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6760" y="5103944"/>
            <a:ext cx="2229002" cy="18988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25220" y="5050912"/>
            <a:ext cx="1411895" cy="18997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49141" y="3095130"/>
            <a:ext cx="1332413" cy="18031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82325" y="4653136"/>
            <a:ext cx="3431185" cy="226932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05292" y="2140661"/>
            <a:ext cx="2762241" cy="27575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7261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78662" y="-243408"/>
            <a:ext cx="9644708" cy="721829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1500" y="116631"/>
            <a:ext cx="7096844" cy="57606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Calibri" panose="020F0502020204030204"/>
              </a:rPr>
              <a:t>ПРОГРАММНО-МЕТОДИЧЕСКИЙ КОМПЛЕКС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467543" y="836712"/>
            <a:ext cx="4176149" cy="5870302"/>
          </a:xfrm>
        </p:spPr>
        <p:txBody>
          <a:bodyPr/>
          <a:lstStyle/>
          <a:p>
            <a:pPr marL="0" indent="0">
              <a:buNone/>
            </a:pPr>
            <a:r>
              <a:rPr lang="ru-RU" sz="1800" b="1" i="0" u="none" strike="noStrike" baseline="0" dirty="0" smtClean="0">
                <a:solidFill>
                  <a:schemeClr val="accent6">
                    <a:lumMod val="75000"/>
                  </a:schemeClr>
                </a:solidFill>
                <a:latin typeface="Calibri-Bold"/>
              </a:rPr>
              <a:t>Игрушки и материалы для двигательной активности</a:t>
            </a:r>
          </a:p>
          <a:p>
            <a:pPr marL="0" indent="0">
              <a:buNone/>
            </a:pP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ArialMT"/>
              </a:rPr>
              <a:t>•</a:t>
            </a:r>
            <a:r>
              <a:rPr lang="ru-RU" sz="2400" b="0" i="0" u="none" strike="noStrike" baseline="0" dirty="0" smtClean="0">
                <a:solidFill>
                  <a:srgbClr val="00003B"/>
                </a:solidFill>
                <a:latin typeface="ArialMT"/>
              </a:rPr>
              <a:t> </a:t>
            </a: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Спортивные тренажёры</a:t>
            </a:r>
          </a:p>
          <a:p>
            <a:pPr marL="0" indent="0">
              <a:buNone/>
            </a:pP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Массажные дорожки</a:t>
            </a:r>
          </a:p>
          <a:p>
            <a:pPr marL="0" indent="0">
              <a:buNone/>
            </a:pP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Набор «Островки»</a:t>
            </a:r>
          </a:p>
          <a:p>
            <a:pPr marL="0" indent="0">
              <a:buNone/>
            </a:pP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6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Игра «Гольф» и др.</a:t>
            </a:r>
            <a:endParaRPr lang="ru-RU" sz="16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571999" y="908145"/>
            <a:ext cx="4741511" cy="5798869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i="0" u="none" strike="noStrike" baseline="0" dirty="0" smtClean="0">
                <a:solidFill>
                  <a:schemeClr val="accent6">
                    <a:lumMod val="75000"/>
                  </a:schemeClr>
                </a:solidFill>
                <a:latin typeface="Calibri-Bold"/>
              </a:rPr>
              <a:t>Игрушки и материалы для продуктивной деятельности</a:t>
            </a:r>
          </a:p>
          <a:p>
            <a:pPr marL="0" indent="0">
              <a:buNone/>
            </a:pP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Комплект «Собери сам»</a:t>
            </a:r>
          </a:p>
          <a:p>
            <a:pPr marL="0" indent="0">
              <a:buNone/>
            </a:pP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Комплект для творческого конструирования</a:t>
            </a:r>
          </a:p>
          <a:p>
            <a:pPr marL="0" indent="0">
              <a:buNone/>
            </a:pP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Конструкторы</a:t>
            </a:r>
          </a:p>
          <a:p>
            <a:pPr marL="0" indent="0">
              <a:buNone/>
            </a:pP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ArialMT"/>
              </a:rPr>
              <a:t>• </a:t>
            </a:r>
            <a:r>
              <a:rPr lang="ru-RU" sz="1800" b="0" i="0" u="none" strike="noStrike" baseline="0" dirty="0" smtClean="0">
                <a:solidFill>
                  <a:srgbClr val="00003B"/>
                </a:solidFill>
                <a:latin typeface="Calibri" panose="020F0502020204030204" pitchFamily="34" charset="0"/>
              </a:rPr>
              <a:t>Мозаики и др.</a:t>
            </a:r>
            <a:endParaRPr lang="ru-RU" sz="1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3" y="2924944"/>
            <a:ext cx="1813535" cy="24894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0981" y="4681245"/>
            <a:ext cx="1983349" cy="22662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81413" y="2839120"/>
            <a:ext cx="2004625" cy="16598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3819" y="5350410"/>
            <a:ext cx="1897259" cy="14205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36140" y="2541601"/>
            <a:ext cx="2199325" cy="12769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/>
          <a:srcRect l="24866" t="29486"/>
          <a:stretch/>
        </p:blipFill>
        <p:spPr>
          <a:xfrm>
            <a:off x="6448994" y="4090133"/>
            <a:ext cx="2934847" cy="270324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34823" y="3020669"/>
            <a:ext cx="1962794" cy="129671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45521" y="4388820"/>
            <a:ext cx="2001818" cy="11964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6310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536" y="-211473"/>
            <a:ext cx="9644708" cy="721829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0"/>
            <a:ext cx="6858000" cy="90872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Вариативные программы: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8532440" cy="518457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«Цветные ладошки» – парциальная программа художественно-эстетического развития детей 2-7 лет в изобразительной деятельности</a:t>
            </a:r>
          </a:p>
          <a:p>
            <a:pPr algn="just">
              <a:buFont typeface="Wingdings" pitchFamily="2" charset="2"/>
              <a:buChar char="v"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«Ладушки» – программа по музыкальному воспитанию детей дошкольного возраста</a:t>
            </a:r>
          </a:p>
          <a:p>
            <a:pPr algn="just">
              <a:buFont typeface="Wingdings" pitchFamily="2" charset="2"/>
              <a:buChar char="v"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«Юный эколог» – парциальная программа для работы с детьми 3-7 лет</a:t>
            </a:r>
          </a:p>
          <a:p>
            <a:pPr algn="just">
              <a:buFont typeface="Wingdings" pitchFamily="2" charset="2"/>
              <a:buChar char="v"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«Азбука безопасности» – парциальная программа по основам безопасности жизнедеятельности детей дошкольного возраста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4077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536" y="-211473"/>
            <a:ext cx="9644708" cy="721829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0"/>
            <a:ext cx="6858000" cy="90872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Проектная деятельность: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11560" y="1052736"/>
            <a:ext cx="8532440" cy="554461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«Урал – мой край родной» – творческо-исследовательский проект с участием детей, родителей и педагогов:</a:t>
            </a:r>
          </a:p>
          <a:p>
            <a:pPr algn="just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Экологическая тропа «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</a:rPr>
              <a:t>Бажовские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сказы» – формирование элементов экологической культуры, углубление знаний о культуре и традициях уральского народа посредством ознакомления с произведениями сказителя П. П . Бажова.</a:t>
            </a:r>
          </a:p>
          <a:p>
            <a:pPr algn="just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- «Нет в России семьи такой, где б не памятен был свой герой!» – создание «Книги памяти», развитие патриотических чувств у детей дошкольного возраста, воспитание чувства гордости за подвиг своего народа в Великой Отечественной войне на основе изучения истории своей семьи и страны.</a:t>
            </a:r>
          </a:p>
          <a:p>
            <a:pPr algn="just">
              <a:buFont typeface="Wingdings" pitchFamily="2" charset="2"/>
              <a:buChar char="v"/>
            </a:pPr>
            <a:endParaRPr lang="ru-RU" sz="8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«Мы вместе» – проект организации социального партнерства: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«Музейные встречи» - интеграция в образовательном процессе музейной педагогики</a:t>
            </a:r>
          </a:p>
          <a:p>
            <a:pPr algn="just">
              <a:buFontTx/>
              <a:buChar char="-"/>
            </a:pP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«Азбука театра» -  региональный культурно-образовательный проект для детей</a:t>
            </a:r>
          </a:p>
          <a:p>
            <a:pPr algn="just"/>
            <a:endParaRPr lang="ru-RU" sz="8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4077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536" y="-211473"/>
            <a:ext cx="9644708" cy="721829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67544" y="0"/>
            <a:ext cx="7074024" cy="12687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Платные дополнительные услуги: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611560" y="1412776"/>
            <a:ext cx="8532440" cy="518457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«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Мир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танца» – программа дополнительного образования по хореографии</a:t>
            </a:r>
          </a:p>
          <a:p>
            <a:pPr algn="just">
              <a:buFont typeface="Wingdings" pitchFamily="2" charset="2"/>
              <a:buChar char="v"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«Играем вместе» – группа вечернего пребывания </a:t>
            </a:r>
          </a:p>
          <a:p>
            <a:pPr algn="just">
              <a:buFont typeface="Wingdings" pitchFamily="2" charset="2"/>
              <a:buChar char="v"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«Английский для малышей» – парциальная программа для работы с детьми 3-7 лет</a:t>
            </a:r>
          </a:p>
          <a:p>
            <a:pPr algn="just">
              <a:buFont typeface="Wingdings" pitchFamily="2" charset="2"/>
              <a:buChar char="v"/>
            </a:pPr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4077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2536" y="-211473"/>
            <a:ext cx="9644708" cy="721829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162880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bestclipartimg.com/wp-content/uploads/2017/11/Cute-Kids-Transparent-Backgroun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429000"/>
            <a:ext cx="6677273" cy="30695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3407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12560"/>
            <a:ext cx="9275417" cy="69448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3568" y="188640"/>
            <a:ext cx="662473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BC0000"/>
                </a:solidFill>
                <a:latin typeface="Calibri-Bold"/>
              </a:rPr>
              <a:t>ПРОГРАММНО-МЕТОДИЧЕСКИЙ </a:t>
            </a:r>
            <a:r>
              <a:rPr lang="ru-RU" sz="2000" b="1" dirty="0" smtClean="0">
                <a:solidFill>
                  <a:srgbClr val="BC0000"/>
                </a:solidFill>
                <a:latin typeface="Calibri-Bold"/>
              </a:rPr>
              <a:t>КОМПЛЕКС</a:t>
            </a:r>
          </a:p>
          <a:p>
            <a:r>
              <a:rPr lang="ru-RU" sz="2400" b="1" dirty="0" smtClean="0">
                <a:solidFill>
                  <a:srgbClr val="BC0000"/>
                </a:solidFill>
                <a:latin typeface="Calibri-Bold"/>
              </a:rPr>
              <a:t>              разработан на основании:</a:t>
            </a:r>
            <a:endParaRPr lang="ru-RU" sz="2400" b="1" dirty="0">
              <a:solidFill>
                <a:srgbClr val="BC0000"/>
              </a:solidFill>
              <a:latin typeface="Calibri-Bold"/>
            </a:endParaRPr>
          </a:p>
          <a:p>
            <a:endParaRPr lang="ru-RU" sz="1200" dirty="0" smtClean="0">
              <a:solidFill>
                <a:srgbClr val="000021"/>
              </a:solidFill>
              <a:latin typeface="Wingdings-Regular"/>
            </a:endParaRPr>
          </a:p>
          <a:p>
            <a:endParaRPr lang="ru-RU" sz="1200" dirty="0" smtClean="0">
              <a:solidFill>
                <a:srgbClr val="000021"/>
              </a:solidFill>
              <a:latin typeface="Wingdings-Regular"/>
            </a:endParaRPr>
          </a:p>
          <a:p>
            <a:r>
              <a:rPr lang="ru-RU" sz="2400" dirty="0">
                <a:solidFill>
                  <a:srgbClr val="000021"/>
                </a:solidFill>
                <a:latin typeface="Wingdings-Regular"/>
              </a:rPr>
              <a:t> </a:t>
            </a:r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Федерального закона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Российской Федерации</a:t>
            </a:r>
          </a:p>
          <a:p>
            <a:r>
              <a:rPr lang="ru-RU" sz="2000" dirty="0">
                <a:solidFill>
                  <a:srgbClr val="000021"/>
                </a:solidFill>
                <a:latin typeface="Wingdings-Regular"/>
              </a:rPr>
              <a:t>от 29 декабря 2012 года № 273-ФЗ </a:t>
            </a:r>
            <a:endParaRPr lang="ru-RU" sz="2000" dirty="0" smtClean="0">
              <a:solidFill>
                <a:srgbClr val="000021"/>
              </a:solidFill>
              <a:latin typeface="Wingdings-Regular"/>
            </a:endParaRPr>
          </a:p>
          <a:p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«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Об </a:t>
            </a:r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образовании в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Российской Федерации</a:t>
            </a:r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»</a:t>
            </a:r>
          </a:p>
          <a:p>
            <a:endParaRPr lang="ru-RU" sz="2000" dirty="0" smtClean="0">
              <a:solidFill>
                <a:srgbClr val="000021"/>
              </a:solidFill>
              <a:latin typeface="Wingdings-Regular"/>
            </a:endParaRPr>
          </a:p>
          <a:p>
            <a:r>
              <a:rPr lang="ru-RU" sz="2000" dirty="0">
                <a:solidFill>
                  <a:srgbClr val="000021"/>
                </a:solidFill>
                <a:latin typeface="Wingdings-Regular"/>
              </a:rPr>
              <a:t>  </a:t>
            </a:r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Приказа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Министерства образования и науки</a:t>
            </a:r>
          </a:p>
          <a:p>
            <a:r>
              <a:rPr lang="ru-RU" sz="2000" dirty="0">
                <a:solidFill>
                  <a:srgbClr val="000021"/>
                </a:solidFill>
                <a:latin typeface="Wingdings-Regular"/>
              </a:rPr>
              <a:t>Российской Федерации от 17 октября 2013 </a:t>
            </a:r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года </a:t>
            </a:r>
          </a:p>
          <a:p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№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1155 «Об утверждении Федерального </a:t>
            </a:r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государственного образовательного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стандарта дошкольного образования»</a:t>
            </a:r>
          </a:p>
          <a:p>
            <a:endParaRPr lang="ru-RU" sz="2000" dirty="0" smtClean="0">
              <a:solidFill>
                <a:srgbClr val="000021"/>
              </a:solidFill>
              <a:latin typeface="Wingdings-Regular"/>
            </a:endParaRPr>
          </a:p>
          <a:p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 Решения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о присвоении Программе «Мозаика» </a:t>
            </a:r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грифа Учебно-методического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объединения по образованию </a:t>
            </a:r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в области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педагогических кадров </a:t>
            </a:r>
            <a:endParaRPr lang="ru-RU" sz="2000" dirty="0" smtClean="0">
              <a:solidFill>
                <a:srgbClr val="000021"/>
              </a:solidFill>
              <a:latin typeface="Wingdings-Regular"/>
            </a:endParaRPr>
          </a:p>
          <a:p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Московского государственного педагогического университета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(протокол № </a:t>
            </a:r>
            <a:r>
              <a:rPr lang="ru-RU" sz="2000" dirty="0" smtClean="0">
                <a:solidFill>
                  <a:srgbClr val="000021"/>
                </a:solidFill>
                <a:latin typeface="Wingdings-Regular"/>
              </a:rPr>
              <a:t>2 от </a:t>
            </a:r>
            <a:r>
              <a:rPr lang="ru-RU" sz="2000" dirty="0">
                <a:solidFill>
                  <a:srgbClr val="000021"/>
                </a:solidFill>
                <a:latin typeface="Wingdings-Regular"/>
              </a:rPr>
              <a:t>2 декабря 2014 года)   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1772815"/>
            <a:ext cx="2627784" cy="36783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58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75417" cy="6944832"/>
          </a:xfrm>
          <a:prstGeom prst="rect">
            <a:avLst/>
          </a:prstGeom>
        </p:spPr>
      </p:pic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628650" y="365126"/>
            <a:ext cx="6895678" cy="67131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3300"/>
                </a:solidFill>
              </a:rPr>
              <a:t>Инновационная деятельность</a:t>
            </a:r>
            <a:endParaRPr lang="ru-RU" b="1" dirty="0">
              <a:solidFill>
                <a:srgbClr val="FF33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sz="half" idx="1"/>
          </p:nvPr>
        </p:nvSpPr>
        <p:spPr>
          <a:xfrm>
            <a:off x="685800" y="2780928"/>
            <a:ext cx="3886200" cy="375607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ПМК «Мозаичный ПАРК»</a:t>
            </a:r>
          </a:p>
          <a:p>
            <a:pPr algn="ctr"/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         - современный</a:t>
            </a:r>
          </a:p>
          <a:p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          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- интересный</a:t>
            </a:r>
          </a:p>
          <a:p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         - соответствует ФГОС ДО</a:t>
            </a:r>
          </a:p>
          <a:p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        - может использоваться           в комплексе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Объект 20"/>
          <p:cNvSpPr>
            <a:spLocks noGrp="1"/>
          </p:cNvSpPr>
          <p:nvPr>
            <p:ph sz="half" idx="2"/>
          </p:nvPr>
        </p:nvSpPr>
        <p:spPr>
          <a:xfrm>
            <a:off x="5195516" y="1988839"/>
            <a:ext cx="3319834" cy="4188123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3630741"/>
            <a:ext cx="548688" cy="50601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8200" y="4964998"/>
            <a:ext cx="554784" cy="49991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4844" y="5611093"/>
            <a:ext cx="554784" cy="4999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344" b="1234"/>
          <a:stretch/>
        </p:blipFill>
        <p:spPr>
          <a:xfrm>
            <a:off x="5195516" y="1257300"/>
            <a:ext cx="3672408" cy="5140518"/>
          </a:xfrm>
          <a:prstGeom prst="rect">
            <a:avLst/>
          </a:prstGeom>
        </p:spPr>
      </p:pic>
      <p:sp>
        <p:nvSpPr>
          <p:cNvPr id="10" name="Правильный пятиугольник 9"/>
          <p:cNvSpPr/>
          <p:nvPr/>
        </p:nvSpPr>
        <p:spPr>
          <a:xfrm>
            <a:off x="848200" y="4311580"/>
            <a:ext cx="528072" cy="482352"/>
          </a:xfrm>
          <a:prstGeom prst="pentag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595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1566" y="-70810"/>
            <a:ext cx="9275417" cy="694483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43608" y="404664"/>
            <a:ext cx="6165304" cy="1010493"/>
          </a:xfrm>
        </p:spPr>
        <p:txBody>
          <a:bodyPr>
            <a:normAutofit fontScale="90000"/>
          </a:bodyPr>
          <a:lstStyle/>
          <a:p>
            <a:r>
              <a:rPr lang="ru-RU" sz="2000" b="1" i="0" u="none" strike="noStrike" baseline="0" dirty="0" smtClean="0">
                <a:solidFill>
                  <a:srgbClr val="BC0000"/>
                </a:solidFill>
                <a:latin typeface="Calibri-Bold"/>
              </a:rPr>
              <a:t>ПРОГРАММНО-МЕТОДИЧЕСКИЙ КОМПЛЕКС</a:t>
            </a:r>
            <a:br>
              <a:rPr lang="ru-RU" sz="2000" b="1" i="0" u="none" strike="noStrike" baseline="0" dirty="0" smtClean="0">
                <a:solidFill>
                  <a:srgbClr val="BC0000"/>
                </a:solidFill>
                <a:latin typeface="Calibri-Bold"/>
              </a:rPr>
            </a:br>
            <a:r>
              <a:rPr lang="ru-RU" sz="2000" b="1" i="0" u="none" strike="noStrike" baseline="0" dirty="0" smtClean="0">
                <a:solidFill>
                  <a:srgbClr val="BC0000"/>
                </a:solidFill>
                <a:latin typeface="Calibri-Bold"/>
              </a:rPr>
              <a:t>ДОШКОЛЬНОГО ОБРАЗОВАНИЯ </a:t>
            </a:r>
            <a:br>
              <a:rPr lang="ru-RU" sz="2000" b="1" i="0" u="none" strike="noStrike" baseline="0" dirty="0" smtClean="0">
                <a:solidFill>
                  <a:srgbClr val="BC0000"/>
                </a:solidFill>
                <a:latin typeface="Calibri-Bold"/>
              </a:rPr>
            </a:br>
            <a:r>
              <a:rPr lang="ru-RU" sz="2800" b="1" i="0" u="none" strike="noStrike" baseline="0" dirty="0" smtClean="0">
                <a:solidFill>
                  <a:srgbClr val="BC0000"/>
                </a:solidFill>
                <a:latin typeface="Calibri-Bold"/>
              </a:rPr>
              <a:t>«Мозаичный ПАРК»</a:t>
            </a:r>
            <a:endParaRPr lang="ru-RU" sz="28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5472608" cy="3744416"/>
          </a:xfrm>
        </p:spPr>
        <p:txBody>
          <a:bodyPr>
            <a:noAutofit/>
          </a:bodyPr>
          <a:lstStyle/>
          <a:p>
            <a:r>
              <a:rPr lang="ru-RU" sz="2400" b="0" i="0" u="none" strike="noStrike" baseline="0" dirty="0" smtClean="0">
                <a:solidFill>
                  <a:srgbClr val="000021"/>
                </a:solidFill>
                <a:latin typeface="Calibri" panose="020F0502020204030204" pitchFamily="34" charset="0"/>
              </a:rPr>
              <a:t>Создаёт полноценную</a:t>
            </a:r>
          </a:p>
          <a:p>
            <a:r>
              <a:rPr lang="ru-RU" sz="2400" b="0" i="0" u="none" strike="noStrike" baseline="0" dirty="0" smtClean="0">
                <a:solidFill>
                  <a:srgbClr val="000021"/>
                </a:solidFill>
                <a:latin typeface="Calibri" panose="020F0502020204030204" pitchFamily="34" charset="0"/>
              </a:rPr>
              <a:t>информационно-образовательную</a:t>
            </a:r>
          </a:p>
          <a:p>
            <a:r>
              <a:rPr lang="ru-RU" sz="2400" b="0" i="0" u="none" strike="noStrike" baseline="0" dirty="0" smtClean="0">
                <a:solidFill>
                  <a:srgbClr val="000021"/>
                </a:solidFill>
                <a:latin typeface="Calibri" panose="020F0502020204030204" pitchFamily="34" charset="0"/>
              </a:rPr>
              <a:t>среду для реализации</a:t>
            </a:r>
          </a:p>
          <a:p>
            <a:r>
              <a:rPr lang="ru-RU" sz="2400" b="0" i="0" u="none" strike="noStrike" baseline="0" dirty="0" smtClean="0">
                <a:solidFill>
                  <a:srgbClr val="000021"/>
                </a:solidFill>
                <a:latin typeface="Calibri" panose="020F0502020204030204" pitchFamily="34" charset="0"/>
              </a:rPr>
              <a:t>образовательной программы</a:t>
            </a:r>
          </a:p>
          <a:p>
            <a:r>
              <a:rPr lang="ru-RU" sz="2400" b="0" i="0" u="none" strike="noStrike" baseline="0" dirty="0" smtClean="0">
                <a:solidFill>
                  <a:srgbClr val="000021"/>
                </a:solidFill>
                <a:latin typeface="Calibri" panose="020F0502020204030204" pitchFamily="34" charset="0"/>
              </a:rPr>
              <a:t>дошкольного образования</a:t>
            </a:r>
          </a:p>
          <a:p>
            <a:r>
              <a:rPr lang="ru-RU" sz="2400" b="1" i="0" u="none" strike="noStrike" baseline="0" dirty="0" smtClean="0">
                <a:solidFill>
                  <a:srgbClr val="000021"/>
                </a:solidFill>
                <a:latin typeface="Calibri-Bold"/>
              </a:rPr>
              <a:t>«Мозаика»</a:t>
            </a:r>
          </a:p>
          <a:p>
            <a:endParaRPr lang="ru-RU" sz="2000" b="1" i="1" u="none" strike="noStrike" baseline="0" dirty="0" smtClean="0">
              <a:solidFill>
                <a:srgbClr val="BC0000"/>
              </a:solidFill>
              <a:latin typeface="Calibri-BoldItalic"/>
            </a:endParaRPr>
          </a:p>
          <a:p>
            <a:endParaRPr lang="ru-RU" sz="2000" b="1" i="1" dirty="0">
              <a:solidFill>
                <a:srgbClr val="BC0000"/>
              </a:solidFill>
              <a:latin typeface="Calibri-BoldItalic"/>
            </a:endParaRPr>
          </a:p>
          <a:p>
            <a:r>
              <a:rPr lang="ru-RU" sz="2000" b="1" i="1" u="none" strike="noStrike" baseline="0" dirty="0" smtClean="0">
                <a:solidFill>
                  <a:srgbClr val="BC0000"/>
                </a:solidFill>
                <a:latin typeface="Calibri-BoldItalic"/>
              </a:rPr>
              <a:t>Развиваемся играя!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6665" y="1526876"/>
            <a:ext cx="3049715" cy="46683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107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1" y="-46021"/>
            <a:ext cx="9272820" cy="69500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104577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Примерная основная образовательная программа дошкольного образования «Мозаика»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31639" y="1672828"/>
            <a:ext cx="781038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dirty="0"/>
              <a:t>разработана для детей от 2 до 7 лет:</a:t>
            </a:r>
          </a:p>
          <a:p>
            <a:r>
              <a:rPr lang="ru-RU" sz="2400" dirty="0"/>
              <a:t>группа раннего возраста (третий год жизни);</a:t>
            </a:r>
          </a:p>
          <a:p>
            <a:r>
              <a:rPr lang="ru-RU" sz="2400" dirty="0" smtClean="0"/>
              <a:t> 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младшая </a:t>
            </a:r>
            <a:r>
              <a:rPr lang="ru-RU" sz="2400" dirty="0"/>
              <a:t>группа (четвёртый год жизни</a:t>
            </a:r>
            <a:r>
              <a:rPr lang="ru-RU" sz="2400" dirty="0" smtClean="0"/>
              <a:t>);</a:t>
            </a:r>
            <a:endParaRPr lang="ru-RU" sz="2400" dirty="0"/>
          </a:p>
          <a:p>
            <a:endParaRPr lang="ru-RU" sz="2400" dirty="0" smtClean="0"/>
          </a:p>
          <a:p>
            <a:r>
              <a:rPr lang="ru-RU" sz="2400" dirty="0" smtClean="0"/>
              <a:t>  средняя </a:t>
            </a:r>
            <a:r>
              <a:rPr lang="ru-RU" sz="2400" dirty="0"/>
              <a:t>группа (пятый год жизни</a:t>
            </a:r>
            <a:r>
              <a:rPr lang="ru-RU" sz="2400" dirty="0" smtClean="0"/>
              <a:t>);</a:t>
            </a:r>
          </a:p>
          <a:p>
            <a:endParaRPr lang="ru-RU" sz="2400" dirty="0"/>
          </a:p>
          <a:p>
            <a:endParaRPr lang="ru-RU" sz="8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старшая </a:t>
            </a:r>
            <a:r>
              <a:rPr lang="ru-RU" sz="2400" dirty="0"/>
              <a:t>группа (шестой год жизни);</a:t>
            </a:r>
          </a:p>
          <a:p>
            <a:endParaRPr lang="ru-RU" sz="2400" dirty="0" smtClean="0"/>
          </a:p>
          <a:p>
            <a:endParaRPr lang="ru-RU" sz="800" dirty="0"/>
          </a:p>
          <a:p>
            <a:r>
              <a:rPr lang="ru-RU" sz="2400" dirty="0" smtClean="0"/>
              <a:t>  подготовительная </a:t>
            </a:r>
            <a:r>
              <a:rPr lang="ru-RU" sz="2400" dirty="0"/>
              <a:t>к школе группа (седьмой год жизни).</a:t>
            </a:r>
          </a:p>
        </p:txBody>
      </p:sp>
      <p:sp>
        <p:nvSpPr>
          <p:cNvPr id="7" name="Фигура, имеющая форму буквы L 6"/>
          <p:cNvSpPr/>
          <p:nvPr/>
        </p:nvSpPr>
        <p:spPr>
          <a:xfrm rot="18988571">
            <a:off x="802136" y="2573614"/>
            <a:ext cx="511119" cy="573031"/>
          </a:xfrm>
          <a:prstGeom prst="corne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5256" y="3429000"/>
            <a:ext cx="792549" cy="6157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225422"/>
            <a:ext cx="792549" cy="6157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5257" y="5093647"/>
            <a:ext cx="792549" cy="6157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275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1" y="-46021"/>
            <a:ext cx="9272820" cy="69500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476672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С Вашими детьми работают: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1672828"/>
            <a:ext cx="75223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</a:p>
          <a:p>
            <a:r>
              <a:rPr lang="ru-RU" sz="2400" dirty="0" smtClean="0"/>
              <a:t>воспитатель: </a:t>
            </a:r>
          </a:p>
          <a:p>
            <a:r>
              <a:rPr lang="ru-RU" sz="2400" dirty="0" smtClean="0"/>
              <a:t>Ходакова Екатерина Юрьевна</a:t>
            </a:r>
          </a:p>
          <a:p>
            <a:r>
              <a:rPr lang="ru-RU" sz="2400" dirty="0" smtClean="0"/>
              <a:t> </a:t>
            </a:r>
          </a:p>
          <a:p>
            <a:r>
              <a:rPr lang="ru-RU" sz="2400" dirty="0" smtClean="0"/>
              <a:t>младший воспитатель: </a:t>
            </a:r>
          </a:p>
          <a:p>
            <a:r>
              <a:rPr lang="ru-RU" sz="2400" dirty="0" smtClean="0"/>
              <a:t>Селянина Екатерина Игоревна</a:t>
            </a:r>
          </a:p>
          <a:p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музыкальный руководитель: </a:t>
            </a:r>
          </a:p>
          <a:p>
            <a:r>
              <a:rPr lang="ru-RU" sz="2400" dirty="0" err="1" smtClean="0"/>
              <a:t>Ванышева</a:t>
            </a:r>
            <a:r>
              <a:rPr lang="ru-RU" sz="2400" dirty="0" smtClean="0"/>
              <a:t> Мария Алексеевна</a:t>
            </a:r>
          </a:p>
          <a:p>
            <a:endParaRPr lang="ru-RU" sz="2000" dirty="0" smtClean="0"/>
          </a:p>
          <a:p>
            <a:r>
              <a:rPr lang="ru-RU" sz="2400" dirty="0" smtClean="0"/>
              <a:t>инструктор по физической культуре:</a:t>
            </a:r>
          </a:p>
          <a:p>
            <a:r>
              <a:rPr lang="ru-RU" sz="2400" dirty="0" smtClean="0"/>
              <a:t>Пилипенко Светлана Валерьевна</a:t>
            </a:r>
          </a:p>
          <a:p>
            <a:endParaRPr lang="ru-RU" sz="3200" dirty="0" smtClean="0"/>
          </a:p>
          <a:p>
            <a:endParaRPr lang="ru-RU" sz="2400" dirty="0" smtClean="0"/>
          </a:p>
        </p:txBody>
      </p:sp>
      <p:sp>
        <p:nvSpPr>
          <p:cNvPr id="7" name="Фигура, имеющая форму буквы L 6"/>
          <p:cNvSpPr/>
          <p:nvPr/>
        </p:nvSpPr>
        <p:spPr>
          <a:xfrm rot="18988571">
            <a:off x="882631" y="2086067"/>
            <a:ext cx="511119" cy="573031"/>
          </a:xfrm>
          <a:prstGeom prst="corne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284984"/>
            <a:ext cx="792549" cy="6157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293096"/>
            <a:ext cx="792549" cy="6157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5373216"/>
            <a:ext cx="792549" cy="615749"/>
          </a:xfrm>
          <a:prstGeom prst="rect">
            <a:avLst/>
          </a:prstGeom>
        </p:spPr>
      </p:pic>
      <p:pic>
        <p:nvPicPr>
          <p:cNvPr id="4098" name="Picture 2" descr="https://dou153.kirovedu.ru/wp-content/uploads/sites/104/2018/06/%D0%B4%D0%B5%D1%82%D0%B8-1024x7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924944"/>
            <a:ext cx="2931748" cy="2104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5275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75417" cy="694483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1329" y="260648"/>
            <a:ext cx="5297883" cy="1121761"/>
          </a:xfrm>
          <a:prstGeom prst="rect">
            <a:avLst/>
          </a:prstGeom>
        </p:spPr>
      </p:pic>
      <p:sp>
        <p:nvSpPr>
          <p:cNvPr id="29" name="Овал 28"/>
          <p:cNvSpPr/>
          <p:nvPr/>
        </p:nvSpPr>
        <p:spPr>
          <a:xfrm>
            <a:off x="3875078" y="3170409"/>
            <a:ext cx="2090810" cy="144016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Направления развития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31840" y="54170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9" name="Арка 38"/>
          <p:cNvSpPr/>
          <p:nvPr/>
        </p:nvSpPr>
        <p:spPr>
          <a:xfrm rot="2488010">
            <a:off x="5584949" y="2206410"/>
            <a:ext cx="1752597" cy="69037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Арка 39"/>
          <p:cNvSpPr/>
          <p:nvPr/>
        </p:nvSpPr>
        <p:spPr>
          <a:xfrm rot="6101863">
            <a:off x="6228929" y="4011964"/>
            <a:ext cx="1551599" cy="61314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6159668" y="2910897"/>
            <a:ext cx="2520280" cy="13441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Познавательное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1" name="Арка 40"/>
          <p:cNvSpPr/>
          <p:nvPr/>
        </p:nvSpPr>
        <p:spPr>
          <a:xfrm rot="10800000">
            <a:off x="3777333" y="5431094"/>
            <a:ext cx="2264427" cy="765157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5364088" y="4694647"/>
            <a:ext cx="2476276" cy="1359722"/>
          </a:xfrm>
          <a:prstGeom prst="ellipse">
            <a:avLst/>
          </a:prstGeom>
          <a:solidFill>
            <a:srgbClr val="BD92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Речевое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2" name="Арка 41"/>
          <p:cNvSpPr/>
          <p:nvPr/>
        </p:nvSpPr>
        <p:spPr>
          <a:xfrm rot="15539227">
            <a:off x="2222551" y="3990882"/>
            <a:ext cx="1714565" cy="728201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1978728" y="4860087"/>
            <a:ext cx="2520280" cy="133616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Художественно-эстетическое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3" name="Арка 42"/>
          <p:cNvSpPr/>
          <p:nvPr/>
        </p:nvSpPr>
        <p:spPr>
          <a:xfrm rot="18934580">
            <a:off x="2444525" y="2240219"/>
            <a:ext cx="1920480" cy="755915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248116" y="3027156"/>
            <a:ext cx="2515039" cy="1258876"/>
          </a:xfrm>
          <a:prstGeom prst="ellipse">
            <a:avLst/>
          </a:prstGeom>
          <a:solidFill>
            <a:srgbClr val="F6BE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Физическое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3382579" y="1365737"/>
            <a:ext cx="2880320" cy="1300962"/>
          </a:xfrm>
          <a:prstGeom prst="ellipse">
            <a:avLst/>
          </a:prstGeom>
          <a:solidFill>
            <a:srgbClr val="EBAFE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Социально-коммуникативное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70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3690" y="-26207"/>
            <a:ext cx="9275417" cy="694483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168919"/>
            <a:ext cx="7886700" cy="74706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Программно-методический комплекс: 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994163"/>
            <a:ext cx="7416824" cy="1426725"/>
          </a:xfrm>
          <a:prstGeom prst="rect">
            <a:avLst/>
          </a:prstGeom>
        </p:spPr>
      </p:pic>
      <p:sp>
        <p:nvSpPr>
          <p:cNvPr id="7" name="Блок-схема: альтернативный процесс 6"/>
          <p:cNvSpPr/>
          <p:nvPr/>
        </p:nvSpPr>
        <p:spPr>
          <a:xfrm>
            <a:off x="1319678" y="1111021"/>
            <a:ext cx="1532237" cy="1107567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Пособия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3189" y="1122980"/>
            <a:ext cx="1718596" cy="11168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52537" y="1153741"/>
            <a:ext cx="1602069" cy="11075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93295" y="1200869"/>
            <a:ext cx="1571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Книги, развивающие тетради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8283" y="1481562"/>
            <a:ext cx="1630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Оборудование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75476" y="2617899"/>
            <a:ext cx="1773900" cy="161425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59146" y="1737365"/>
            <a:ext cx="1046536" cy="238676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1988" y="2408310"/>
            <a:ext cx="1376462" cy="21070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82308" y="2713307"/>
            <a:ext cx="1192683" cy="173773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2528" y="4627701"/>
            <a:ext cx="1183687" cy="172040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11190" y="4355506"/>
            <a:ext cx="1188762" cy="172927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743937" y="2423106"/>
            <a:ext cx="1162098" cy="16147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8953" y="2386155"/>
            <a:ext cx="1226462" cy="163880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128167" y="3917544"/>
            <a:ext cx="1231539" cy="15703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652350" y="5612025"/>
            <a:ext cx="1421930" cy="12146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997679" y="5590780"/>
            <a:ext cx="1491174" cy="1257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16949" y="4471549"/>
            <a:ext cx="1697020" cy="24434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008938" y="4454262"/>
            <a:ext cx="1586874" cy="23960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191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4351" y="0"/>
            <a:ext cx="9642733" cy="72198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305068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Calibri-Bold"/>
              </a:rPr>
              <a:t>Серия «Мозаика развития»</a:t>
            </a:r>
          </a:p>
          <a:p>
            <a:pPr algn="ctr"/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для детей младшего дошкольного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возраста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endParaRPr lang="ru-RU" sz="800" i="1" dirty="0" smtClean="0">
              <a:solidFill>
                <a:srgbClr val="000021"/>
              </a:solidFill>
              <a:latin typeface="Calibri-Italic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5867" y="937675"/>
            <a:ext cx="2068303" cy="1727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2150" y="2992090"/>
            <a:ext cx="2010579" cy="16756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14141" y="2953397"/>
            <a:ext cx="2091757" cy="17306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52864" y="992533"/>
            <a:ext cx="2068305" cy="17278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2150" y="5013176"/>
            <a:ext cx="2007285" cy="1676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65256" y="1027907"/>
            <a:ext cx="2007473" cy="16924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39540" y="2609090"/>
            <a:ext cx="1073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сентябрь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319944" y="2622758"/>
            <a:ext cx="96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октябрь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266213" y="2571091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ноябрь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69032" y="2987548"/>
            <a:ext cx="2052137" cy="172162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418343" y="4569629"/>
            <a:ext cx="995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декабрь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409387" y="4607010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январь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276007" y="4595867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февраль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1547664" y="6579600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март</a:t>
            </a:r>
            <a:endParaRPr lang="ru-RU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69032" y="5028323"/>
            <a:ext cx="2052137" cy="175291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633257" y="5030925"/>
            <a:ext cx="2072641" cy="177043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451450" y="6673334"/>
            <a:ext cx="87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апрель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515412" y="6690051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май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423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862</TotalTime>
  <Words>636</Words>
  <Application>Microsoft Office PowerPoint</Application>
  <PresentationFormat>Экран (4:3)</PresentationFormat>
  <Paragraphs>133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Инновационная деятельность</vt:lpstr>
      <vt:lpstr>ПРОГРАММНО-МЕТОДИЧЕСКИЙ КОМПЛЕКС ДОШКОЛЬНОГО ОБРАЗОВАНИЯ  «Мозаичный ПАРК»</vt:lpstr>
      <vt:lpstr>Слайд 5</vt:lpstr>
      <vt:lpstr>Слайд 6</vt:lpstr>
      <vt:lpstr>Слайд 7</vt:lpstr>
      <vt:lpstr>Программно-методический комплекс: </vt:lpstr>
      <vt:lpstr>Слайд 9</vt:lpstr>
      <vt:lpstr>Слайд 10</vt:lpstr>
      <vt:lpstr>ПРОГРАММНО-МЕТОДИЧЕСКИЙ КОМПЛЕКС</vt:lpstr>
      <vt:lpstr>ПРОГРАММНО-МЕТОДИЧЕСКИЙ КОМПЛЕКС</vt:lpstr>
      <vt:lpstr>ПРОГРАММНО-МЕТОДИЧЕСКИЙ КОМПЛЕКС</vt:lpstr>
      <vt:lpstr>Вариативные программы:</vt:lpstr>
      <vt:lpstr>Проектная деятельность:</vt:lpstr>
      <vt:lpstr>Платные дополнительные услуги: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Оксана</cp:lastModifiedBy>
  <cp:revision>74</cp:revision>
  <dcterms:created xsi:type="dcterms:W3CDTF">2014-03-18T06:13:25Z</dcterms:created>
  <dcterms:modified xsi:type="dcterms:W3CDTF">2018-08-17T09:20:13Z</dcterms:modified>
</cp:coreProperties>
</file>