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60" r:id="rId3"/>
    <p:sldId id="258" r:id="rId4"/>
    <p:sldId id="257" r:id="rId5"/>
    <p:sldId id="269" r:id="rId6"/>
    <p:sldId id="273" r:id="rId7"/>
    <p:sldId id="262" r:id="rId8"/>
    <p:sldId id="264" r:id="rId9"/>
    <p:sldId id="267" r:id="rId10"/>
    <p:sldId id="266" r:id="rId11"/>
    <p:sldId id="270" r:id="rId12"/>
    <p:sldId id="272" r:id="rId13"/>
    <p:sldId id="268" r:id="rId14"/>
    <p:sldId id="271" r:id="rId15"/>
    <p:sldId id="276" r:id="rId16"/>
    <p:sldId id="275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D2B3104D-B779-4EA3-AA1C-5E0070C132BB}">
          <p14:sldIdLst>
            <p14:sldId id="256"/>
            <p14:sldId id="260"/>
            <p14:sldId id="258"/>
            <p14:sldId id="257"/>
            <p14:sldId id="269"/>
            <p14:sldId id="262"/>
            <p14:sldId id="264"/>
            <p14:sldId id="267"/>
            <p14:sldId id="266"/>
            <p14:sldId id="270"/>
            <p14:sldId id="272"/>
            <p14:sldId id="268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BD92DE"/>
    <a:srgbClr val="D65ABE"/>
    <a:srgbClr val="F6BE98"/>
    <a:srgbClr val="EBAFE0"/>
    <a:srgbClr val="FF0066"/>
    <a:srgbClr val="FFFF00"/>
    <a:srgbClr val="0000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64" d="100"/>
          <a:sy n="64" d="100"/>
        </p:scale>
        <p:origin x="-133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A7200-DDFF-4999-96DD-81E8C89A4564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D8BC1-B5AF-430E-B875-FDEF485533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091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64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135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336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46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600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217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187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0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074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204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039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47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image" Target="../media/image13.emf"/><Relationship Id="rId7" Type="http://schemas.openxmlformats.org/officeDocument/2006/relationships/image" Target="../media/image8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" Type="http://schemas.openxmlformats.org/officeDocument/2006/relationships/image" Target="../media/image2.emf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0.emf"/><Relationship Id="rId5" Type="http://schemas.openxmlformats.org/officeDocument/2006/relationships/image" Target="../media/image15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4.png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680"/>
            <a:ext cx="9292268" cy="686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5417" cy="69448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BC0000"/>
                </a:solidFill>
                <a:latin typeface="Calibri-Bold"/>
              </a:rPr>
              <a:t>ПРОГРАММНО-МЕТОДИЧЕСКИЙ </a:t>
            </a:r>
            <a:r>
              <a:rPr lang="ru-RU" sz="2400" b="1" dirty="0" smtClean="0">
                <a:solidFill>
                  <a:srgbClr val="BC0000"/>
                </a:solidFill>
                <a:latin typeface="Calibri-Bold"/>
              </a:rPr>
              <a:t>КОМПЛЕКС</a:t>
            </a:r>
          </a:p>
          <a:p>
            <a:r>
              <a:rPr lang="ru-RU" sz="2400" b="1" dirty="0" smtClean="0">
                <a:solidFill>
                  <a:srgbClr val="BC0000"/>
                </a:solidFill>
                <a:latin typeface="Calibri-Bold"/>
              </a:rPr>
              <a:t>              </a:t>
            </a:r>
            <a:endParaRPr lang="ru-RU" sz="1200" dirty="0" smtClean="0">
              <a:solidFill>
                <a:srgbClr val="000021"/>
              </a:solidFill>
              <a:latin typeface="Wingdings-Regular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24744"/>
            <a:ext cx="7877126" cy="32696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941168"/>
            <a:ext cx="7604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Методическое пособие содержит конспекты игровых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занятий с вопросами, заданиями, играми по социально-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коммуникативному, познавательному, речевому, физическому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и творческому развитию детей.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764704"/>
            <a:ext cx="287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Серия «Мозаика развития»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4365104"/>
            <a:ext cx="1552262" cy="2294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96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4" y="-16529"/>
            <a:ext cx="9272820" cy="694394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365127"/>
            <a:ext cx="6823670" cy="687610"/>
          </a:xfrm>
        </p:spPr>
        <p:txBody>
          <a:bodyPr>
            <a:norm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ПРОГРАММНО-МЕТОДИЧЕСКИЙ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КОМПЛЕКС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5536" y="1196752"/>
            <a:ext cx="874846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ОБОРУДОВАНИЕ ДЛЯ СОЗДАНИЯ ПРЕДМЕТНО-ПРОСТРАНСТВЕННОЙ СРЕДЫ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672" y="1724306"/>
            <a:ext cx="3115603" cy="35769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2833" y="1580932"/>
            <a:ext cx="2957054" cy="33030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451356"/>
            <a:ext cx="2921424" cy="3392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7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8662" y="-243408"/>
            <a:ext cx="9644708" cy="72182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500" y="116631"/>
            <a:ext cx="7096844" cy="57606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libri" panose="020F0502020204030204"/>
              </a:rPr>
              <a:t>ПРОГРАММНО-МЕТОДИЧЕСКИЙ КОМПЛЕКС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67543" y="692696"/>
            <a:ext cx="4176149" cy="601431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Calibri-Bold"/>
              </a:rPr>
              <a:t>Игрушки и материалы для познавательно-исследовательской деятельности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</a:t>
            </a:r>
            <a:r>
              <a:rPr lang="ru-RU" sz="2400" b="0" i="0" u="none" strike="noStrike" baseline="0" dirty="0" smtClean="0">
                <a:solidFill>
                  <a:srgbClr val="00003B"/>
                </a:solidFill>
                <a:latin typeface="ArialMT"/>
              </a:rPr>
              <a:t>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Комплект для игр с водой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Комплект логических игрушек</a:t>
            </a:r>
          </a:p>
          <a:p>
            <a:pPr marL="0" indent="0">
              <a:buNone/>
            </a:pP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Комплект объёмных геометрических фигур</a:t>
            </a:r>
          </a:p>
          <a:p>
            <a:pPr marL="0" indent="0">
              <a:buNone/>
            </a:pP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Игра «Весёлое домино» и др.</a:t>
            </a:r>
            <a:endParaRPr lang="ru-RU" sz="16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056573" y="908145"/>
            <a:ext cx="4256937" cy="579886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Calibri-Bold"/>
              </a:rPr>
              <a:t>Игрушки и материалы для игровой деятельности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Комплект игровых комплексов для сюжетно-ролевых игр и др.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-1860" t="24417" r="1860" b="592"/>
          <a:stretch/>
        </p:blipFill>
        <p:spPr>
          <a:xfrm>
            <a:off x="344285" y="2924944"/>
            <a:ext cx="2766333" cy="2143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760" y="5103944"/>
            <a:ext cx="2229002" cy="1898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5220" y="5050912"/>
            <a:ext cx="1411895" cy="18997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9141" y="3095130"/>
            <a:ext cx="1332413" cy="18031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2325" y="4653136"/>
            <a:ext cx="3431185" cy="22693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5292" y="2140661"/>
            <a:ext cx="2762241" cy="2757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26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8662" y="-243408"/>
            <a:ext cx="9644708" cy="72182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500" y="116631"/>
            <a:ext cx="7096844" cy="57606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libri" panose="020F0502020204030204"/>
              </a:rPr>
              <a:t>ПРОГРАММНО-МЕТОДИЧЕСКИЙ КОМПЛЕКС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67543" y="836712"/>
            <a:ext cx="4176149" cy="5870302"/>
          </a:xfrm>
        </p:spPr>
        <p:txBody>
          <a:bodyPr/>
          <a:lstStyle/>
          <a:p>
            <a:pPr marL="0" indent="0">
              <a:buNone/>
            </a:pPr>
            <a:r>
              <a:rPr lang="ru-RU" sz="1800" b="1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Calibri-Bold"/>
              </a:rPr>
              <a:t>Игрушки и материалы для двигательной активности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</a:t>
            </a:r>
            <a:r>
              <a:rPr lang="ru-RU" sz="2400" b="0" i="0" u="none" strike="noStrike" baseline="0" dirty="0" smtClean="0">
                <a:solidFill>
                  <a:srgbClr val="00003B"/>
                </a:solidFill>
                <a:latin typeface="ArialMT"/>
              </a:rPr>
              <a:t>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Спортивные тренажёры</a:t>
            </a:r>
          </a:p>
          <a:p>
            <a:pPr marL="0" indent="0">
              <a:buNone/>
            </a:pP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Массажные дорожки</a:t>
            </a:r>
          </a:p>
          <a:p>
            <a:pPr marL="0" indent="0">
              <a:buNone/>
            </a:pP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Набор «Островки»</a:t>
            </a:r>
          </a:p>
          <a:p>
            <a:pPr marL="0" indent="0">
              <a:buNone/>
            </a:pP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6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Игра «Гольф» и др.</a:t>
            </a:r>
            <a:endParaRPr lang="ru-RU" sz="16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571999" y="908145"/>
            <a:ext cx="4741511" cy="579886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i="0" u="none" strike="noStrike" baseline="0" dirty="0" smtClean="0">
                <a:solidFill>
                  <a:schemeClr val="accent6">
                    <a:lumMod val="75000"/>
                  </a:schemeClr>
                </a:solidFill>
                <a:latin typeface="Calibri-Bold"/>
              </a:rPr>
              <a:t>Игрушки и материалы для продуктивной деятельности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Комплект «Собери сам»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Комплект для творческого конструирования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Конструкторы</a:t>
            </a:r>
          </a:p>
          <a:p>
            <a:pPr marL="0" indent="0">
              <a:buNone/>
            </a:pP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ArialMT"/>
              </a:rPr>
              <a:t>• </a:t>
            </a:r>
            <a:r>
              <a:rPr lang="ru-RU" sz="1800" b="0" i="0" u="none" strike="noStrike" baseline="0" dirty="0" smtClean="0">
                <a:solidFill>
                  <a:srgbClr val="00003B"/>
                </a:solidFill>
                <a:latin typeface="Calibri" panose="020F0502020204030204" pitchFamily="34" charset="0"/>
              </a:rPr>
              <a:t>Мозаики и др.</a:t>
            </a:r>
            <a:endParaRPr lang="ru-RU" sz="1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2924944"/>
            <a:ext cx="1813535" cy="2489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981" y="4681245"/>
            <a:ext cx="1983349" cy="22662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81413" y="2839120"/>
            <a:ext cx="2004625" cy="16598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819" y="5350410"/>
            <a:ext cx="1897259" cy="14205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36140" y="2541601"/>
            <a:ext cx="2199325" cy="12769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/>
          <a:srcRect l="24866" t="29486"/>
          <a:stretch/>
        </p:blipFill>
        <p:spPr>
          <a:xfrm>
            <a:off x="6448994" y="4090133"/>
            <a:ext cx="2934847" cy="27032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4823" y="3020669"/>
            <a:ext cx="1962794" cy="12967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5521" y="4388820"/>
            <a:ext cx="2001818" cy="11964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6310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211473"/>
            <a:ext cx="9644708" cy="72182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0"/>
            <a:ext cx="68580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Вариативные программы: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8532440" cy="518457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«Цветные ладошки» – парциальная программа художественно-эстетического развития детей 2-7 лет в изобразительной деятельности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«Ладушки» – программа по музыкальному воспитанию детей дошкольного возраста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«Юный эколог» – парциальная программа для работы с детьми 3-7 лет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«Азбука безопасности» – парциальная программа по основам безопасности жизнедеятельности детей дошкольного возраста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07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211473"/>
            <a:ext cx="9644708" cy="72182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0"/>
            <a:ext cx="68580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Проектная деятельность: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8532440" cy="554461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«Урал – мой край родной» – творческо-исследовательский проект с участием детей, родителей и педагогов: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- Экологическая тропа «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Бажовские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сказы» – формирование элементов экологической культуры, углубление знаний о культуре и традициях уральского народа посредством ознакомления с произведениями сказителя П. П . Бажова.</a:t>
            </a: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- «Нет в России семьи такой, где б не памятен был свой герой!» – создание «Книги памяти», развитие патриотических чувств у детей дошкольного возраста, воспитание чувства гордости за подвиг своего народа в Великой Отечественной войне на основе изучения истории своей семьи и страны.</a:t>
            </a:r>
          </a:p>
          <a:p>
            <a:pPr algn="just">
              <a:buFont typeface="Wingdings" pitchFamily="2" charset="2"/>
              <a:buChar char="v"/>
            </a:pPr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«Мы вместе» – проект организации социального партнерства: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«Музейные встречи» - интеграция в образовательном процессе музейной педагогики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«Азбука театра» -  региональный культурно-образовательный проект для детей</a:t>
            </a:r>
          </a:p>
          <a:p>
            <a:pPr algn="just"/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077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211473"/>
            <a:ext cx="9644708" cy="72182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7544" y="0"/>
            <a:ext cx="7074024" cy="1268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Платные дополнительные услуги: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8532440" cy="518457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Мир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танца» – программа дополнительного образования по хореографии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«Играем вместе» – группа вечернего пребывания 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«Английский для малышей» – парциальная программа для работы с детьми 3-7 лет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077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211473"/>
            <a:ext cx="9644708" cy="721829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bestclipartimg.com/wp-content/uploads/2017/11/Cute-Kids-Transparent-Backg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429000"/>
            <a:ext cx="6677273" cy="3069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407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2560"/>
            <a:ext cx="9275417" cy="69448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66247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BC0000"/>
                </a:solidFill>
                <a:latin typeface="Calibri-Bold"/>
              </a:rPr>
              <a:t>ПРОГРАММНО-МЕТОДИЧЕСКИЙ </a:t>
            </a:r>
            <a:r>
              <a:rPr lang="ru-RU" sz="2000" b="1" dirty="0" smtClean="0">
                <a:solidFill>
                  <a:srgbClr val="BC0000"/>
                </a:solidFill>
                <a:latin typeface="Calibri-Bold"/>
              </a:rPr>
              <a:t>КОМПЛЕКС</a:t>
            </a:r>
          </a:p>
          <a:p>
            <a:r>
              <a:rPr lang="ru-RU" sz="2400" b="1" dirty="0" smtClean="0">
                <a:solidFill>
                  <a:srgbClr val="BC0000"/>
                </a:solidFill>
                <a:latin typeface="Calibri-Bold"/>
              </a:rPr>
              <a:t>              разработан на основании:</a:t>
            </a:r>
            <a:endParaRPr lang="ru-RU" sz="2400" b="1" dirty="0">
              <a:solidFill>
                <a:srgbClr val="BC0000"/>
              </a:solidFill>
              <a:latin typeface="Calibri-Bold"/>
            </a:endParaRPr>
          </a:p>
          <a:p>
            <a:endParaRPr lang="ru-RU" sz="1200" dirty="0" smtClean="0">
              <a:solidFill>
                <a:srgbClr val="000021"/>
              </a:solidFill>
              <a:latin typeface="Wingdings-Regular"/>
            </a:endParaRPr>
          </a:p>
          <a:p>
            <a:endParaRPr lang="ru-RU" sz="1200" dirty="0" smtClean="0">
              <a:solidFill>
                <a:srgbClr val="000021"/>
              </a:solidFill>
              <a:latin typeface="Wingdings-Regular"/>
            </a:endParaRPr>
          </a:p>
          <a:p>
            <a:r>
              <a:rPr lang="ru-RU" sz="2400" dirty="0">
                <a:solidFill>
                  <a:srgbClr val="000021"/>
                </a:solidFill>
                <a:latin typeface="Wingdings-Regular"/>
              </a:rPr>
              <a:t>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Федерального закона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Российской Федерации</a:t>
            </a:r>
          </a:p>
          <a:p>
            <a:r>
              <a:rPr lang="ru-RU" sz="2000" dirty="0">
                <a:solidFill>
                  <a:srgbClr val="000021"/>
                </a:solidFill>
                <a:latin typeface="Wingdings-Regular"/>
              </a:rPr>
              <a:t>от 29 декабря 2012 года № 273-ФЗ </a:t>
            </a:r>
            <a:endParaRPr lang="ru-RU" sz="2000" dirty="0" smtClean="0">
              <a:solidFill>
                <a:srgbClr val="000021"/>
              </a:solidFill>
              <a:latin typeface="Wingdings-Regular"/>
            </a:endParaRPr>
          </a:p>
          <a:p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«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Об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образовании в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Российской Федерации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»</a:t>
            </a:r>
          </a:p>
          <a:p>
            <a:endParaRPr lang="ru-RU" sz="2000" dirty="0" smtClean="0">
              <a:solidFill>
                <a:srgbClr val="000021"/>
              </a:solidFill>
              <a:latin typeface="Wingdings-Regular"/>
            </a:endParaRPr>
          </a:p>
          <a:p>
            <a:r>
              <a:rPr lang="ru-RU" sz="2000" dirty="0">
                <a:solidFill>
                  <a:srgbClr val="000021"/>
                </a:solidFill>
                <a:latin typeface="Wingdings-Regular"/>
              </a:rPr>
              <a:t> 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Приказа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Министерства образования и науки</a:t>
            </a:r>
          </a:p>
          <a:p>
            <a:r>
              <a:rPr lang="ru-RU" sz="2000" dirty="0">
                <a:solidFill>
                  <a:srgbClr val="000021"/>
                </a:solidFill>
                <a:latin typeface="Wingdings-Regular"/>
              </a:rPr>
              <a:t>Российской Федерации от 17 октября 2013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года </a:t>
            </a:r>
          </a:p>
          <a:p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№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1155 «Об утверждении Федерального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государственного образовательного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стандарта дошкольного образования»</a:t>
            </a:r>
          </a:p>
          <a:p>
            <a:endParaRPr lang="ru-RU" sz="2000" dirty="0" smtClean="0">
              <a:solidFill>
                <a:srgbClr val="000021"/>
              </a:solidFill>
              <a:latin typeface="Wingdings-Regular"/>
            </a:endParaRPr>
          </a:p>
          <a:p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 Решения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о присвоении Программе «Мозаика»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грифа Учебно-методического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объединения по образованию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в области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педагогических кадров </a:t>
            </a:r>
            <a:endParaRPr lang="ru-RU" sz="2000" dirty="0" smtClean="0">
              <a:solidFill>
                <a:srgbClr val="000021"/>
              </a:solidFill>
              <a:latin typeface="Wingdings-Regular"/>
            </a:endParaRPr>
          </a:p>
          <a:p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Московского государственного педагогического университета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(протокол № </a:t>
            </a:r>
            <a:r>
              <a:rPr lang="ru-RU" sz="2000" dirty="0" smtClean="0">
                <a:solidFill>
                  <a:srgbClr val="000021"/>
                </a:solidFill>
                <a:latin typeface="Wingdings-Regular"/>
              </a:rPr>
              <a:t>2 от </a:t>
            </a:r>
            <a:r>
              <a:rPr lang="ru-RU" sz="2000" dirty="0">
                <a:solidFill>
                  <a:srgbClr val="000021"/>
                </a:solidFill>
                <a:latin typeface="Wingdings-Regular"/>
              </a:rPr>
              <a:t>2 декабря 2014 года)   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772815"/>
            <a:ext cx="2627784" cy="3678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5417" cy="6944832"/>
          </a:xfrm>
          <a:prstGeom prst="rect">
            <a:avLst/>
          </a:prstGeom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628650" y="365126"/>
            <a:ext cx="6895678" cy="67131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3300"/>
                </a:solidFill>
              </a:rPr>
              <a:t>Инновационная деятельность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sz="half" idx="1"/>
          </p:nvPr>
        </p:nvSpPr>
        <p:spPr>
          <a:xfrm>
            <a:off x="685800" y="2780928"/>
            <a:ext cx="3886200" cy="37560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ПМК «Мозаичный ПАРК»</a:t>
            </a:r>
          </a:p>
          <a:p>
            <a:pPr algn="ctr"/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  - современный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интересный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  - соответствует ФГОС ДО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 - может использоваться           в комплексе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Объект 20"/>
          <p:cNvSpPr>
            <a:spLocks noGrp="1"/>
          </p:cNvSpPr>
          <p:nvPr>
            <p:ph sz="half" idx="2"/>
          </p:nvPr>
        </p:nvSpPr>
        <p:spPr>
          <a:xfrm>
            <a:off x="5195516" y="1988839"/>
            <a:ext cx="3319834" cy="418812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630741"/>
            <a:ext cx="548688" cy="5060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200" y="4964998"/>
            <a:ext cx="554784" cy="499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844" y="5611093"/>
            <a:ext cx="554784" cy="499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44" b="1234"/>
          <a:stretch/>
        </p:blipFill>
        <p:spPr>
          <a:xfrm>
            <a:off x="5195516" y="1257300"/>
            <a:ext cx="3672408" cy="5140518"/>
          </a:xfrm>
          <a:prstGeom prst="rect">
            <a:avLst/>
          </a:prstGeom>
        </p:spPr>
      </p:pic>
      <p:sp>
        <p:nvSpPr>
          <p:cNvPr id="10" name="Правильный пятиугольник 9"/>
          <p:cNvSpPr/>
          <p:nvPr/>
        </p:nvSpPr>
        <p:spPr>
          <a:xfrm>
            <a:off x="848200" y="4311580"/>
            <a:ext cx="528072" cy="482352"/>
          </a:xfrm>
          <a:prstGeom prst="pent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59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566" y="-70810"/>
            <a:ext cx="9275417" cy="694483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6165304" cy="1010493"/>
          </a:xfrm>
        </p:spPr>
        <p:txBody>
          <a:bodyPr>
            <a:normAutofit fontScale="90000"/>
          </a:bodyPr>
          <a:lstStyle/>
          <a:p>
            <a:r>
              <a:rPr lang="ru-RU" sz="2000" b="1" i="0" u="none" strike="noStrike" baseline="0" dirty="0" smtClean="0">
                <a:solidFill>
                  <a:srgbClr val="BC0000"/>
                </a:solidFill>
                <a:latin typeface="Calibri-Bold"/>
              </a:rPr>
              <a:t>ПРОГРАММНО-МЕТОДИЧЕСКИЙ КОМПЛЕКС</a:t>
            </a:r>
            <a:br>
              <a:rPr lang="ru-RU" sz="2000" b="1" i="0" u="none" strike="noStrike" baseline="0" dirty="0" smtClean="0">
                <a:solidFill>
                  <a:srgbClr val="BC0000"/>
                </a:solidFill>
                <a:latin typeface="Calibri-Bold"/>
              </a:rPr>
            </a:br>
            <a:r>
              <a:rPr lang="ru-RU" sz="2000" b="1" i="0" u="none" strike="noStrike" baseline="0" dirty="0" smtClean="0">
                <a:solidFill>
                  <a:srgbClr val="BC0000"/>
                </a:solidFill>
                <a:latin typeface="Calibri-Bold"/>
              </a:rPr>
              <a:t>ДОШКОЛЬНОГО ОБРАЗОВАНИЯ </a:t>
            </a:r>
            <a:br>
              <a:rPr lang="ru-RU" sz="2000" b="1" i="0" u="none" strike="noStrike" baseline="0" dirty="0" smtClean="0">
                <a:solidFill>
                  <a:srgbClr val="BC0000"/>
                </a:solidFill>
                <a:latin typeface="Calibri-Bold"/>
              </a:rPr>
            </a:br>
            <a:r>
              <a:rPr lang="ru-RU" sz="2800" b="1" i="0" u="none" strike="noStrike" baseline="0" dirty="0" smtClean="0">
                <a:solidFill>
                  <a:srgbClr val="BC0000"/>
                </a:solidFill>
                <a:latin typeface="Calibri-Bold"/>
              </a:rPr>
              <a:t>«Мозаичный ПАРК»</a:t>
            </a: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1988840"/>
            <a:ext cx="5472608" cy="3744416"/>
          </a:xfrm>
        </p:spPr>
        <p:txBody>
          <a:bodyPr>
            <a:noAutofit/>
          </a:bodyPr>
          <a:lstStyle/>
          <a:p>
            <a:r>
              <a:rPr lang="ru-RU" sz="2400" b="0" i="0" u="none" strike="noStrike" baseline="0" dirty="0" smtClean="0">
                <a:solidFill>
                  <a:srgbClr val="000021"/>
                </a:solidFill>
                <a:latin typeface="Calibri" panose="020F0502020204030204" pitchFamily="34" charset="0"/>
              </a:rPr>
              <a:t>Создаёт полноценную</a:t>
            </a:r>
          </a:p>
          <a:p>
            <a:r>
              <a:rPr lang="ru-RU" sz="2400" b="0" i="0" u="none" strike="noStrike" baseline="0" dirty="0" smtClean="0">
                <a:solidFill>
                  <a:srgbClr val="000021"/>
                </a:solidFill>
                <a:latin typeface="Calibri" panose="020F0502020204030204" pitchFamily="34" charset="0"/>
              </a:rPr>
              <a:t>информационно-образовательную</a:t>
            </a:r>
          </a:p>
          <a:p>
            <a:r>
              <a:rPr lang="ru-RU" sz="2400" b="0" i="0" u="none" strike="noStrike" baseline="0" dirty="0" smtClean="0">
                <a:solidFill>
                  <a:srgbClr val="000021"/>
                </a:solidFill>
                <a:latin typeface="Calibri" panose="020F0502020204030204" pitchFamily="34" charset="0"/>
              </a:rPr>
              <a:t>среду для реализации</a:t>
            </a:r>
          </a:p>
          <a:p>
            <a:r>
              <a:rPr lang="ru-RU" sz="2400" b="0" i="0" u="none" strike="noStrike" baseline="0" dirty="0" smtClean="0">
                <a:solidFill>
                  <a:srgbClr val="000021"/>
                </a:solidFill>
                <a:latin typeface="Calibri" panose="020F0502020204030204" pitchFamily="34" charset="0"/>
              </a:rPr>
              <a:t>образовательной программы</a:t>
            </a:r>
          </a:p>
          <a:p>
            <a:r>
              <a:rPr lang="ru-RU" sz="2400" b="0" i="0" u="none" strike="noStrike" baseline="0" dirty="0" smtClean="0">
                <a:solidFill>
                  <a:srgbClr val="000021"/>
                </a:solidFill>
                <a:latin typeface="Calibri" panose="020F0502020204030204" pitchFamily="34" charset="0"/>
              </a:rPr>
              <a:t>дошкольного образования</a:t>
            </a:r>
          </a:p>
          <a:p>
            <a:r>
              <a:rPr lang="ru-RU" sz="2400" b="1" i="0" u="none" strike="noStrike" baseline="0" dirty="0" smtClean="0">
                <a:solidFill>
                  <a:srgbClr val="000021"/>
                </a:solidFill>
                <a:latin typeface="Calibri-Bold"/>
              </a:rPr>
              <a:t>«Мозаика»</a:t>
            </a:r>
          </a:p>
          <a:p>
            <a:endParaRPr lang="ru-RU" sz="2000" b="1" i="1" u="none" strike="noStrike" baseline="0" dirty="0" smtClean="0">
              <a:solidFill>
                <a:srgbClr val="BC0000"/>
              </a:solidFill>
              <a:latin typeface="Calibri-BoldItalic"/>
            </a:endParaRPr>
          </a:p>
          <a:p>
            <a:endParaRPr lang="ru-RU" sz="2000" b="1" i="1" dirty="0">
              <a:solidFill>
                <a:srgbClr val="BC0000"/>
              </a:solidFill>
              <a:latin typeface="Calibri-BoldItalic"/>
            </a:endParaRPr>
          </a:p>
          <a:p>
            <a:r>
              <a:rPr lang="ru-RU" sz="2000" b="1" i="1" u="none" strike="noStrike" baseline="0" dirty="0" smtClean="0">
                <a:solidFill>
                  <a:srgbClr val="BC0000"/>
                </a:solidFill>
                <a:latin typeface="Calibri-BoldItalic"/>
              </a:rPr>
              <a:t>Развиваемся играя!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6665" y="1526876"/>
            <a:ext cx="3049715" cy="4668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10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1" y="-46021"/>
            <a:ext cx="9272820" cy="69500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104577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Примерная основная образовательная программа дошкольного образования «Мозаика»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39" y="1672828"/>
            <a:ext cx="78103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dirty="0"/>
              <a:t>разработана для детей от 2 до 7 лет:</a:t>
            </a:r>
          </a:p>
          <a:p>
            <a:r>
              <a:rPr lang="ru-RU" sz="2400" dirty="0"/>
              <a:t>группа раннего возраста (третий год жизни);</a:t>
            </a:r>
          </a:p>
          <a:p>
            <a:r>
              <a:rPr lang="ru-RU" sz="2400" dirty="0" smtClean="0"/>
              <a:t>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младшая </a:t>
            </a:r>
            <a:r>
              <a:rPr lang="ru-RU" sz="2400" dirty="0"/>
              <a:t>группа (четвёртый год жизни</a:t>
            </a:r>
            <a:r>
              <a:rPr lang="ru-RU" sz="2400" dirty="0" smtClean="0"/>
              <a:t>);</a:t>
            </a:r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  средняя </a:t>
            </a:r>
            <a:r>
              <a:rPr lang="ru-RU" sz="2400" dirty="0"/>
              <a:t>группа (пятый год жизни</a:t>
            </a:r>
            <a:r>
              <a:rPr lang="ru-RU" sz="2400" dirty="0" smtClean="0"/>
              <a:t>);</a:t>
            </a:r>
          </a:p>
          <a:p>
            <a:endParaRPr lang="ru-RU" sz="2400" dirty="0"/>
          </a:p>
          <a:p>
            <a:endParaRPr lang="ru-RU" sz="8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старшая </a:t>
            </a:r>
            <a:r>
              <a:rPr lang="ru-RU" sz="2400" dirty="0"/>
              <a:t>группа (шестой год жизни);</a:t>
            </a:r>
          </a:p>
          <a:p>
            <a:endParaRPr lang="ru-RU" sz="2400" dirty="0" smtClean="0"/>
          </a:p>
          <a:p>
            <a:endParaRPr lang="ru-RU" sz="800" dirty="0"/>
          </a:p>
          <a:p>
            <a:r>
              <a:rPr lang="ru-RU" sz="2400" dirty="0" smtClean="0"/>
              <a:t>  подготовительная </a:t>
            </a:r>
            <a:r>
              <a:rPr lang="ru-RU" sz="2400" dirty="0"/>
              <a:t>к школе группа (седьмой год жизни).</a:t>
            </a:r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88571">
            <a:off x="802136" y="2573614"/>
            <a:ext cx="511119" cy="573031"/>
          </a:xfrm>
          <a:prstGeom prst="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256" y="3429000"/>
            <a:ext cx="792549" cy="615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225422"/>
            <a:ext cx="792549" cy="615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257" y="5093647"/>
            <a:ext cx="792549" cy="615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27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1" y="-46021"/>
            <a:ext cx="9272820" cy="69500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476672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 Вашими детьми работают: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672828"/>
            <a:ext cx="75223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r>
              <a:rPr lang="ru-RU" sz="2400" dirty="0" smtClean="0"/>
              <a:t>воспитатель: </a:t>
            </a:r>
          </a:p>
          <a:p>
            <a:r>
              <a:rPr lang="ru-RU" sz="2400" dirty="0" smtClean="0"/>
              <a:t>Ходакова Екатерина Юрьевна</a:t>
            </a:r>
          </a:p>
          <a:p>
            <a:r>
              <a:rPr lang="ru-RU" sz="2400" dirty="0" smtClean="0"/>
              <a:t> </a:t>
            </a:r>
          </a:p>
          <a:p>
            <a:r>
              <a:rPr lang="ru-RU" sz="2400" dirty="0" smtClean="0"/>
              <a:t>младший воспитатель: </a:t>
            </a:r>
          </a:p>
          <a:p>
            <a:r>
              <a:rPr lang="ru-RU" sz="2400" dirty="0" smtClean="0"/>
              <a:t>Селянина Екатерина Игоревна</a:t>
            </a:r>
          </a:p>
          <a:p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 smtClean="0"/>
              <a:t>музыкальный руководитель: </a:t>
            </a:r>
          </a:p>
          <a:p>
            <a:r>
              <a:rPr lang="ru-RU" sz="2400" dirty="0" err="1" smtClean="0"/>
              <a:t>Ванышева</a:t>
            </a:r>
            <a:r>
              <a:rPr lang="ru-RU" sz="2400" dirty="0" smtClean="0"/>
              <a:t> Мария Алексеевна</a:t>
            </a:r>
          </a:p>
          <a:p>
            <a:endParaRPr lang="ru-RU" sz="2000" dirty="0" smtClean="0"/>
          </a:p>
          <a:p>
            <a:r>
              <a:rPr lang="ru-RU" sz="2400" dirty="0" smtClean="0"/>
              <a:t>инструктор по физической культуре:</a:t>
            </a:r>
          </a:p>
          <a:p>
            <a:r>
              <a:rPr lang="ru-RU" sz="2400" dirty="0" smtClean="0"/>
              <a:t>Пилипенко Светлана Валерьевна</a:t>
            </a:r>
          </a:p>
          <a:p>
            <a:endParaRPr lang="ru-RU" sz="3200" dirty="0" smtClean="0"/>
          </a:p>
          <a:p>
            <a:endParaRPr lang="ru-RU" sz="2400" dirty="0" smtClean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88571">
            <a:off x="882631" y="2086067"/>
            <a:ext cx="511119" cy="573031"/>
          </a:xfrm>
          <a:prstGeom prst="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284984"/>
            <a:ext cx="792549" cy="615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293096"/>
            <a:ext cx="792549" cy="615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373216"/>
            <a:ext cx="792549" cy="615749"/>
          </a:xfrm>
          <a:prstGeom prst="rect">
            <a:avLst/>
          </a:prstGeom>
        </p:spPr>
      </p:pic>
      <p:pic>
        <p:nvPicPr>
          <p:cNvPr id="4098" name="Picture 2" descr="https://dou153.kirovedu.ru/wp-content/uploads/sites/104/2018/06/%D0%B4%D0%B5%D1%82%D0%B8-1024x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924944"/>
            <a:ext cx="2931748" cy="2104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527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5417" cy="69448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1329" y="260648"/>
            <a:ext cx="5297883" cy="1121761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3875078" y="3170409"/>
            <a:ext cx="2090810" cy="14401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Направления развития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1840" y="5417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9" name="Арка 38"/>
          <p:cNvSpPr/>
          <p:nvPr/>
        </p:nvSpPr>
        <p:spPr>
          <a:xfrm rot="2488010">
            <a:off x="5584949" y="2206410"/>
            <a:ext cx="1752597" cy="690375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Арка 39"/>
          <p:cNvSpPr/>
          <p:nvPr/>
        </p:nvSpPr>
        <p:spPr>
          <a:xfrm rot="6101863">
            <a:off x="6228929" y="4011964"/>
            <a:ext cx="1551599" cy="613148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159668" y="2910897"/>
            <a:ext cx="2520280" cy="134411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Познавательное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1" name="Арка 40"/>
          <p:cNvSpPr/>
          <p:nvPr/>
        </p:nvSpPr>
        <p:spPr>
          <a:xfrm rot="10800000">
            <a:off x="3777333" y="5431094"/>
            <a:ext cx="2264427" cy="76515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364088" y="4694647"/>
            <a:ext cx="2476276" cy="1359722"/>
          </a:xfrm>
          <a:prstGeom prst="ellipse">
            <a:avLst/>
          </a:prstGeom>
          <a:solidFill>
            <a:srgbClr val="BD92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Речевое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2" name="Арка 41"/>
          <p:cNvSpPr/>
          <p:nvPr/>
        </p:nvSpPr>
        <p:spPr>
          <a:xfrm rot="15539227">
            <a:off x="2222551" y="3990882"/>
            <a:ext cx="1714565" cy="72820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978728" y="4860087"/>
            <a:ext cx="2520280" cy="13361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Художественно-эстетическое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3" name="Арка 42"/>
          <p:cNvSpPr/>
          <p:nvPr/>
        </p:nvSpPr>
        <p:spPr>
          <a:xfrm rot="18934580">
            <a:off x="2444525" y="2240219"/>
            <a:ext cx="1920480" cy="755915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248116" y="3027156"/>
            <a:ext cx="2515039" cy="1258876"/>
          </a:xfrm>
          <a:prstGeom prst="ellipse">
            <a:avLst/>
          </a:prstGeom>
          <a:solidFill>
            <a:srgbClr val="F6BE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Физическое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382579" y="1365737"/>
            <a:ext cx="2880320" cy="1300962"/>
          </a:xfrm>
          <a:prstGeom prst="ellipse">
            <a:avLst/>
          </a:prstGeom>
          <a:solidFill>
            <a:srgbClr val="EBAF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Социально-коммуникативное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7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690" y="-26207"/>
            <a:ext cx="9275417" cy="694483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68919"/>
            <a:ext cx="7886700" cy="7470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Программно-методический комплекс: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994163"/>
            <a:ext cx="7416824" cy="1426725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1319678" y="1111021"/>
            <a:ext cx="1532237" cy="1107567"/>
          </a:xfrm>
          <a:prstGeom prst="flowChartAlternateProcess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Пособия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3189" y="1122980"/>
            <a:ext cx="1718596" cy="1116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2537" y="1153741"/>
            <a:ext cx="1602069" cy="1107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93295" y="1200869"/>
            <a:ext cx="1571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Книги, развивающие тетради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8283" y="1481562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Оборудование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5476" y="2617899"/>
            <a:ext cx="1773900" cy="16142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59146" y="1737365"/>
            <a:ext cx="1046536" cy="23867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988" y="2408310"/>
            <a:ext cx="1376462" cy="21070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82308" y="2713307"/>
            <a:ext cx="1192683" cy="17377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2528" y="4627701"/>
            <a:ext cx="1183687" cy="17204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11190" y="4355506"/>
            <a:ext cx="1188762" cy="17292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43937" y="2423106"/>
            <a:ext cx="1162098" cy="1614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8953" y="2386155"/>
            <a:ext cx="1226462" cy="1638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28167" y="3917544"/>
            <a:ext cx="1231539" cy="15703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52350" y="5612025"/>
            <a:ext cx="1421930" cy="1214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97679" y="5590780"/>
            <a:ext cx="1491174" cy="1257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16949" y="4471549"/>
            <a:ext cx="1697020" cy="24434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08938" y="4454262"/>
            <a:ext cx="1586874" cy="2396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19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351" y="0"/>
            <a:ext cx="9642733" cy="72198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05068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-Bold"/>
              </a:rPr>
              <a:t>Серия «Мозаика развития»</a:t>
            </a:r>
          </a:p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для детей младшего дошкольного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возраста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ru-RU" sz="800" i="1" dirty="0" smtClean="0">
              <a:solidFill>
                <a:srgbClr val="000021"/>
              </a:solidFill>
              <a:latin typeface="Calibri-Itali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5867" y="937675"/>
            <a:ext cx="2068303" cy="172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150" y="2992090"/>
            <a:ext cx="2010579" cy="1675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4141" y="2953397"/>
            <a:ext cx="2091757" cy="17306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2864" y="992533"/>
            <a:ext cx="2068305" cy="1727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2150" y="5013176"/>
            <a:ext cx="2007285" cy="1676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5256" y="1027907"/>
            <a:ext cx="2007473" cy="16924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9540" y="2609090"/>
            <a:ext cx="10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сентябрь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319944" y="2622758"/>
            <a:ext cx="96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октябрь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266213" y="257109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ноябрь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69032" y="2987548"/>
            <a:ext cx="2052137" cy="17216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18343" y="4569629"/>
            <a:ext cx="99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декабрь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09387" y="460701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январь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76007" y="4595867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февраль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547664" y="657960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март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69032" y="5028323"/>
            <a:ext cx="2052137" cy="17529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33257" y="5030925"/>
            <a:ext cx="2072641" cy="17704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51450" y="6673334"/>
            <a:ext cx="87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апрель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515412" y="669005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2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636</Words>
  <Application>Microsoft Office PowerPoint</Application>
  <PresentationFormat>Экран (4:3)</PresentationFormat>
  <Paragraphs>133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Инновационная деятельность</vt:lpstr>
      <vt:lpstr>ПРОГРАММНО-МЕТОДИЧЕСКИЙ КОМПЛЕКС ДОШКОЛЬНОГО ОБРАЗОВАНИЯ  «Мозаичный ПАРК»</vt:lpstr>
      <vt:lpstr>Слайд 5</vt:lpstr>
      <vt:lpstr>Слайд 6</vt:lpstr>
      <vt:lpstr>Слайд 7</vt:lpstr>
      <vt:lpstr>Программно-методический комплекс: </vt:lpstr>
      <vt:lpstr>Слайд 9</vt:lpstr>
      <vt:lpstr>Слайд 10</vt:lpstr>
      <vt:lpstr>ПРОГРАММНО-МЕТОДИЧЕСКИЙ КОМПЛЕКС</vt:lpstr>
      <vt:lpstr>ПРОГРАММНО-МЕТОДИЧЕСКИЙ КОМПЛЕКС</vt:lpstr>
      <vt:lpstr>ПРОГРАММНО-МЕТОДИЧЕСКИЙ КОМПЛЕКС</vt:lpstr>
      <vt:lpstr>Вариативные программы:</vt:lpstr>
      <vt:lpstr>Проектная деятельность:</vt:lpstr>
      <vt:lpstr>Платные дополнительные услуги: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Оксана</cp:lastModifiedBy>
  <cp:revision>74</cp:revision>
  <dcterms:created xsi:type="dcterms:W3CDTF">2014-03-18T06:13:25Z</dcterms:created>
  <dcterms:modified xsi:type="dcterms:W3CDTF">2018-08-17T09:20:13Z</dcterms:modified>
</cp:coreProperties>
</file>